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30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97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11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11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582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37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5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5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69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75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5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03DE-7736-40D6-8D29-2CD8368D7669}" type="datetimeFigureOut">
              <a:rPr lang="cs-CZ" smtClean="0"/>
              <a:t>16.12.2022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AD314-1EE6-482D-A60F-A94360475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3444" y="1175656"/>
            <a:ext cx="8008775" cy="2129033"/>
          </a:xfrm>
        </p:spPr>
        <p:txBody>
          <a:bodyPr/>
          <a:lstStyle/>
          <a:p>
            <a:r>
              <a:rPr lang="cs-CZ" b="1" dirty="0" err="1" smtClean="0"/>
              <a:t>Zwolle</a:t>
            </a:r>
            <a:r>
              <a:rPr lang="cs-CZ" b="1" dirty="0" smtClean="0"/>
              <a:t>, Nizozemsko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29.11 – 2. 12 2022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37721" cy="14396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290" y="3388665"/>
            <a:ext cx="5781417" cy="325046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54" y="80685"/>
            <a:ext cx="1178948" cy="11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Formy péče o předškolní děti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1440"/>
            <a:ext cx="10642600" cy="5273039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Dětské skupiny </a:t>
            </a:r>
            <a:r>
              <a:rPr lang="cs-CZ" dirty="0" smtClean="0"/>
              <a:t>–  obvykle hlídá jeden z rodičů, děti si hrají ve skupině</a:t>
            </a:r>
          </a:p>
          <a:p>
            <a:r>
              <a:rPr lang="cs-CZ" b="1" dirty="0" smtClean="0"/>
              <a:t>Mateřské školy </a:t>
            </a:r>
            <a:r>
              <a:rPr lang="cs-CZ" dirty="0" smtClean="0"/>
              <a:t>– od 2 do 4 let</a:t>
            </a:r>
          </a:p>
          <a:p>
            <a:r>
              <a:rPr lang="cs-CZ" b="1" dirty="0" smtClean="0"/>
              <a:t>Jesle </a:t>
            </a:r>
            <a:r>
              <a:rPr lang="cs-CZ" dirty="0" smtClean="0"/>
              <a:t>-  od 3 měsíců, je o ně velký zájem – mateřská dovolená pouze 16 týdnů</a:t>
            </a:r>
          </a:p>
          <a:p>
            <a:r>
              <a:rPr lang="cs-CZ" b="1" dirty="0" smtClean="0"/>
              <a:t>Jesle a mateřské školy se nachází často v jednom zařízení </a:t>
            </a:r>
            <a:r>
              <a:rPr lang="cs-CZ" dirty="0" smtClean="0"/>
              <a:t>(1. skupina: od 3 měsíců do 2 let, 2. skupina: od 2 do 4 let)</a:t>
            </a:r>
          </a:p>
          <a:p>
            <a:r>
              <a:rPr lang="cs-CZ" b="1" dirty="0" smtClean="0"/>
              <a:t>Věkově heterogenní třídy </a:t>
            </a:r>
            <a:r>
              <a:rPr lang="cs-CZ" dirty="0" smtClean="0"/>
              <a:t>– jednotlivé činnosti individualizované, děti pracuji v malých skupinách či plní individuální úkoly</a:t>
            </a:r>
          </a:p>
          <a:p>
            <a:r>
              <a:rPr lang="cs-CZ" b="1" dirty="0" smtClean="0"/>
              <a:t>Předškolní vzdělávání je nepovinné</a:t>
            </a:r>
          </a:p>
          <a:p>
            <a:r>
              <a:rPr lang="cs-CZ" b="1" dirty="0" smtClean="0"/>
              <a:t>Povinné vzdělávání (primární) začíná v </a:t>
            </a:r>
            <a:r>
              <a:rPr lang="cs-CZ" b="1" smtClean="0"/>
              <a:t>5 letech</a:t>
            </a:r>
            <a:endParaRPr lang="cs-CZ" dirty="0" smtClean="0"/>
          </a:p>
          <a:p>
            <a:r>
              <a:rPr lang="cs-CZ" b="1" dirty="0" smtClean="0"/>
              <a:t>Neklade se důraz na výsledný výkon</a:t>
            </a:r>
            <a:r>
              <a:rPr lang="cs-CZ" dirty="0" smtClean="0"/>
              <a:t>, ale na motivaci, hru a postupné začleňování dětí do kolektivu a vzájemnou spolupráci</a:t>
            </a:r>
          </a:p>
          <a:p>
            <a:r>
              <a:rPr lang="cs-CZ" b="1" dirty="0" smtClean="0"/>
              <a:t>Školné se vypočítává dle platu rodičů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5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Ridder</a:t>
            </a:r>
            <a:r>
              <a:rPr lang="cs-CZ" b="1" dirty="0" smtClean="0"/>
              <a:t> </a:t>
            </a:r>
            <a:r>
              <a:rPr lang="cs-CZ" b="1" dirty="0" err="1" smtClean="0"/>
              <a:t>Jorisschool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2926" y="1458686"/>
            <a:ext cx="10515600" cy="4652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Škola waldorfského typu</a:t>
            </a:r>
          </a:p>
          <a:p>
            <a:r>
              <a:rPr lang="cs-CZ" dirty="0" smtClean="0"/>
              <a:t>Provoz 8:15 až 12:50, pak mohou do družiny</a:t>
            </a:r>
          </a:p>
          <a:p>
            <a:r>
              <a:rPr lang="cs-CZ" dirty="0" smtClean="0"/>
              <a:t>Velké zapojení rodičů – chodí do školy uklízet</a:t>
            </a:r>
            <a:r>
              <a:rPr lang="cs-CZ" dirty="0" smtClean="0"/>
              <a:t>,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/>
              <a:t>mají na starosti akce školy – jarmarky a další</a:t>
            </a:r>
          </a:p>
          <a:p>
            <a:r>
              <a:rPr lang="cs-CZ" dirty="0" smtClean="0"/>
              <a:t>Děti chodí bez přezůvek – jen v ponožkách</a:t>
            </a:r>
          </a:p>
          <a:p>
            <a:r>
              <a:rPr lang="cs-CZ" dirty="0" smtClean="0"/>
              <a:t>Důraz na tradice a rituály - učitelé začínají každý den rituálem – zpěv a četba</a:t>
            </a:r>
          </a:p>
          <a:p>
            <a:r>
              <a:rPr lang="cs-CZ" dirty="0" smtClean="0"/>
              <a:t>Děti mají na vše dostatek času – respektováno jejich individuální tempo</a:t>
            </a:r>
          </a:p>
          <a:p>
            <a:r>
              <a:rPr lang="cs-CZ" dirty="0" smtClean="0"/>
              <a:t>Školní i předškolní děti sedí na sedacích pytlích v kruhu u lavic</a:t>
            </a:r>
          </a:p>
          <a:p>
            <a:r>
              <a:rPr lang="cs-CZ" dirty="0" smtClean="0"/>
              <a:t>Časté využívání rytmizace – vhodné také pro děti s OMJ - je zde hodně dětí z arabských zemí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0" y="485562"/>
            <a:ext cx="3917303" cy="293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Kinderopvang</a:t>
            </a:r>
            <a:r>
              <a:rPr lang="cs-CZ" b="1" dirty="0" smtClean="0"/>
              <a:t> </a:t>
            </a:r>
            <a:r>
              <a:rPr lang="cs-CZ" b="1" dirty="0" err="1" smtClean="0"/>
              <a:t>Breed</a:t>
            </a:r>
            <a:r>
              <a:rPr lang="cs-CZ" b="1" dirty="0" smtClean="0"/>
              <a:t> </a:t>
            </a:r>
            <a:r>
              <a:rPr lang="cs-CZ" dirty="0" smtClean="0"/>
              <a:t>– Integrální dětské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Jesle – každé dítě má svého mentora, na ně navazuje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mateřská </a:t>
            </a:r>
            <a:r>
              <a:rPr lang="cs-CZ" dirty="0" smtClean="0"/>
              <a:t>i základní škola – vše v jedné budově</a:t>
            </a:r>
          </a:p>
          <a:p>
            <a:r>
              <a:rPr lang="cs-CZ" dirty="0" smtClean="0"/>
              <a:t>Skupinu tvoří maximálně 14 až 16 dětí</a:t>
            </a:r>
          </a:p>
          <a:p>
            <a:r>
              <a:rPr lang="cs-CZ" dirty="0" smtClean="0"/>
              <a:t>Otevřeno od 9:00 do 13:00</a:t>
            </a:r>
          </a:p>
          <a:p>
            <a:r>
              <a:rPr lang="cs-CZ" dirty="0" smtClean="0"/>
              <a:t>Škola má i detašované pracoviště zaměřené na sociálně znevýhodněné děti </a:t>
            </a:r>
          </a:p>
          <a:p>
            <a:r>
              <a:rPr lang="cs-CZ" dirty="0" smtClean="0"/>
              <a:t>Děti si mohou vybírat z nabídky činností a rezervovat si ji skrze interaktivní tabuli – názornost, časté využívání piktogramů – vhodné i pro děti s OMJ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41" y="1027906"/>
            <a:ext cx="2117659" cy="282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160" y="588645"/>
            <a:ext cx="10515600" cy="1325563"/>
          </a:xfrm>
        </p:spPr>
        <p:txBody>
          <a:bodyPr/>
          <a:lstStyle/>
          <a:p>
            <a:r>
              <a:rPr lang="cs-CZ" b="1" dirty="0" smtClean="0"/>
              <a:t>Čím se můžeme inspirovat?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Rytmizace v průběhu celého dne a při různých činnostech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smtClean="0"/>
              <a:t>například báseň u svačiny a při převlékání)</a:t>
            </a:r>
          </a:p>
          <a:p>
            <a:r>
              <a:rPr lang="cs-CZ" dirty="0" smtClean="0"/>
              <a:t>Spolu s dětmi vytvářet senzorické pomůcky např.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smtClean="0"/>
              <a:t>hmatové chodníčky a hudebních nástrojů</a:t>
            </a:r>
          </a:p>
          <a:p>
            <a:r>
              <a:rPr lang="cs-CZ" dirty="0" smtClean="0"/>
              <a:t>Častější využívání obrázků a piktogramů – strukturování času a prostoru</a:t>
            </a:r>
          </a:p>
          <a:p>
            <a:r>
              <a:rPr lang="cs-CZ" dirty="0" smtClean="0"/>
              <a:t>Pořádání projektových dnů např. dárek pro kamaráda (zjišťování informací o kamarádovi, co má rád, výroba dárku, obdarování u stromečku)</a:t>
            </a:r>
          </a:p>
          <a:p>
            <a:r>
              <a:rPr lang="cs-CZ" dirty="0" smtClean="0"/>
              <a:t>Důraz na rituály např. četba pohádky nebo pouštění hudby při svačině</a:t>
            </a:r>
          </a:p>
          <a:p>
            <a:r>
              <a:rPr lang="cs-CZ" dirty="0" smtClean="0"/>
              <a:t>Využití interaktivní tabule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2" y="107439"/>
            <a:ext cx="2836117" cy="378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Vypracovaly: Eva Martincová, Hana </a:t>
            </a:r>
            <a:r>
              <a:rPr lang="cs-CZ" dirty="0" err="1" smtClean="0"/>
              <a:t>Nemcová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1" y="4614279"/>
            <a:ext cx="6410130" cy="18318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99" y="4617197"/>
            <a:ext cx="1559766" cy="155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412</Words>
  <Application>Microsoft Office PowerPoint</Application>
  <PresentationFormat>Širokoúhlá obrazovka</PresentationFormat>
  <Paragraphs>39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Zwolle, Nizozemsko 29.11 – 2. 12 2022</vt:lpstr>
      <vt:lpstr>Formy péče o předškolní děti</vt:lpstr>
      <vt:lpstr>Ridder Jorisschool</vt:lpstr>
      <vt:lpstr>Kinderopvang Breed – Integrální dětské centrum</vt:lpstr>
      <vt:lpstr>Čím se můžeme inspirovat?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zskv</dc:creator>
  <cp:lastModifiedBy>zskv</cp:lastModifiedBy>
  <cp:revision>23</cp:revision>
  <dcterms:created xsi:type="dcterms:W3CDTF">2022-12-15T08:10:47Z</dcterms:created>
  <dcterms:modified xsi:type="dcterms:W3CDTF">2022-12-16T13:27:54Z</dcterms:modified>
</cp:coreProperties>
</file>