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32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36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36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89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20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73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1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80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48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41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73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D9E1-D5E5-4099-8A01-1BB9A55177AA}" type="datetimeFigureOut">
              <a:rPr lang="cs-CZ" smtClean="0"/>
              <a:t>01.08.2023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BE6A-FB53-4A2C-83D4-A02E92F5ED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56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94" y="883479"/>
            <a:ext cx="10546994" cy="28653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2648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cs-CZ" sz="28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cs-CZ" sz="2800" b="1" dirty="0">
                <a:solidFill>
                  <a:srgbClr val="0070C0"/>
                </a:solidFill>
                <a:latin typeface="+mn-lt"/>
              </a:rPr>
            </a:br>
            <a:r>
              <a:rPr lang="cs-CZ" sz="2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cs-CZ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cs-CZ" sz="2800" b="1" dirty="0" smtClean="0">
                <a:solidFill>
                  <a:srgbClr val="0070C0"/>
                </a:solidFill>
                <a:latin typeface="+mn-lt"/>
              </a:rPr>
              <a:t>OP PPR, ZŠ a MŠ Chodov – pražské šablony </a:t>
            </a:r>
            <a:r>
              <a:rPr lang="cs-CZ" sz="2800" b="1" dirty="0" smtClean="0">
                <a:solidFill>
                  <a:srgbClr val="0070C0"/>
                </a:solidFill>
                <a:latin typeface="+mn-lt"/>
              </a:rPr>
              <a:t>III,</a:t>
            </a:r>
            <a:br>
              <a:rPr lang="cs-CZ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cs-CZ" sz="2800" b="1" dirty="0">
                <a:solidFill>
                  <a:srgbClr val="0070C0"/>
                </a:solidFill>
                <a:latin typeface="+mn-lt"/>
              </a:rPr>
              <a:t>CZ.07.4.68/0.0/0.0/19_071/0001865</a:t>
            </a:r>
            <a:endParaRPr lang="cs-CZ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87731"/>
            <a:ext cx="9144000" cy="2204522"/>
          </a:xfrm>
        </p:spPr>
        <p:txBody>
          <a:bodyPr>
            <a:normAutofit/>
          </a:bodyPr>
          <a:lstStyle/>
          <a:p>
            <a:pPr lvl="1"/>
            <a:endParaRPr lang="cs-CZ" sz="2800" dirty="0" smtClean="0">
              <a:solidFill>
                <a:srgbClr val="0070C0"/>
              </a:solidFill>
            </a:endParaRPr>
          </a:p>
          <a:p>
            <a:pPr lvl="1"/>
            <a:r>
              <a:rPr lang="cs-CZ" sz="2800" b="1" dirty="0" smtClean="0">
                <a:solidFill>
                  <a:srgbClr val="0070C0"/>
                </a:solidFill>
              </a:rPr>
              <a:t>Stáž Portugalsko, Faro </a:t>
            </a:r>
          </a:p>
          <a:p>
            <a:pPr lvl="1"/>
            <a:r>
              <a:rPr lang="cs-CZ" sz="2800" b="1" dirty="0" smtClean="0">
                <a:solidFill>
                  <a:srgbClr val="0070C0"/>
                </a:solidFill>
              </a:rPr>
              <a:t>24. 4. – 28. 4. 2023</a:t>
            </a:r>
          </a:p>
          <a:p>
            <a:pPr lvl="1"/>
            <a:r>
              <a:rPr lang="cs-CZ" sz="2800" b="1" dirty="0" smtClean="0">
                <a:solidFill>
                  <a:srgbClr val="0070C0"/>
                </a:solidFill>
              </a:rPr>
              <a:t>Mgr. Monika Ždánská, Mgr. Henrieta Krausová </a:t>
            </a:r>
          </a:p>
          <a:p>
            <a:pPr lvl="1"/>
            <a:endParaRPr lang="cs-CZ" sz="2800" b="1" dirty="0" smtClean="0">
              <a:solidFill>
                <a:srgbClr val="0070C0"/>
              </a:solidFill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14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Systém školství v Portugalsku 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Školství v Portugalsku zahrnuje školy státní, polostátní a soukromé. Na polostátních školách hradí z části rodiče školné a z části jsou dotované zřizovatelem. </a:t>
            </a:r>
          </a:p>
          <a:p>
            <a:r>
              <a:rPr lang="cs-CZ" dirty="0" smtClean="0"/>
              <a:t>Povinná školní docházka je 12 let. Od 5 měsíců mají rodiče možnost </a:t>
            </a:r>
            <a:r>
              <a:rPr lang="cs-CZ" dirty="0"/>
              <a:t>v</a:t>
            </a:r>
            <a:r>
              <a:rPr lang="cs-CZ" dirty="0" smtClean="0"/>
              <a:t>yužít jesle (mateřská dovolená je do 5 měsíců věku dítěte)</a:t>
            </a:r>
          </a:p>
          <a:p>
            <a:r>
              <a:rPr lang="cs-CZ" dirty="0" smtClean="0"/>
              <a:t>Kritický nedostatek míst v mateřských školách. Jsou určené pro děti od 3 do 5 let věku.  </a:t>
            </a:r>
          </a:p>
          <a:p>
            <a:r>
              <a:rPr lang="cs-CZ" dirty="0" smtClean="0"/>
              <a:t>Základní škola má 3 stupně. (I. st. 1. – 4. třída, II.st. 5 – 6 třída, III. st. 7. – 9. třída)</a:t>
            </a:r>
          </a:p>
          <a:p>
            <a:r>
              <a:rPr lang="cs-CZ" dirty="0" smtClean="0"/>
              <a:t>Střední škola je na 3 roky. Pro možnost dělání přijímací zkoušky je nutné mít po celou dobu studia studijní výsledky, které odpovídají podmínkám přijímacího řízení. V opačném případě student nemůže dělat přijímací zkoušku. </a:t>
            </a:r>
            <a:endParaRPr lang="cs-CZ" dirty="0"/>
          </a:p>
          <a:p>
            <a:r>
              <a:rPr lang="cs-CZ" dirty="0" smtClean="0"/>
              <a:t>V Portugalském školství se často stávkuje. Mají nastavený systém umístěnek pro pedagogy i absolventy.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558" y="399963"/>
            <a:ext cx="189602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latin typeface="+mn-lt"/>
              </a:rPr>
              <a:t>Vzdělávání žáků s odlišným mateřským jazykem</a:t>
            </a:r>
            <a:endParaRPr lang="cs-CZ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Děti v mateřských školách se zařazují do běžných tříd.</a:t>
            </a:r>
          </a:p>
          <a:p>
            <a:r>
              <a:rPr lang="cs-CZ" dirty="0" smtClean="0"/>
              <a:t>V navštívené mateřské škole nevyužívají žádné speciální pomůcky. Pokud je možné, tak pro lepší adaptaci využívají rodný jazyk dítěte. </a:t>
            </a:r>
          </a:p>
          <a:p>
            <a:r>
              <a:rPr lang="cs-CZ" dirty="0" smtClean="0"/>
              <a:t>Ve třídě působí jeden pedagog a jeden kvalifikovaný asistent pedagoga. </a:t>
            </a:r>
          </a:p>
          <a:p>
            <a:r>
              <a:rPr lang="cs-CZ" dirty="0" smtClean="0"/>
              <a:t>Metody práce s dětmi s OMJ se liší podle typu škol a stupni vzdělávání. Na základních školách žáci již dělají jazykové zkoušky úrovně znalosti. </a:t>
            </a:r>
          </a:p>
          <a:p>
            <a:r>
              <a:rPr lang="cs-CZ" dirty="0" smtClean="0"/>
              <a:t>Cílem vzdělávání dětí s OMJ v mateřských školách je připravit děti na přestup na základní školu. </a:t>
            </a:r>
          </a:p>
          <a:p>
            <a:r>
              <a:rPr lang="cs-CZ" dirty="0" smtClean="0"/>
              <a:t>V hostitelské škole bylo 17 dětí, většina dětí má rodiče migranty z různých koutů světa. Tudíž pestrá škála rodných jazyků dětí a spojovacím článkem byl pan učitel s paní asistentkou.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59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err="1" smtClean="0">
                <a:solidFill>
                  <a:srgbClr val="0070C0"/>
                </a:solidFill>
              </a:rPr>
              <a:t>Agrupamento</a:t>
            </a:r>
            <a:r>
              <a:rPr lang="cs-CZ" sz="4000" b="1" dirty="0" smtClean="0">
                <a:solidFill>
                  <a:srgbClr val="0070C0"/>
                </a:solidFill>
              </a:rPr>
              <a:t> de </a:t>
            </a:r>
            <a:r>
              <a:rPr lang="cs-CZ" sz="4000" b="1" dirty="0" err="1" smtClean="0">
                <a:solidFill>
                  <a:srgbClr val="0070C0"/>
                </a:solidFill>
              </a:rPr>
              <a:t>Escolas</a:t>
            </a:r>
            <a:r>
              <a:rPr lang="cs-CZ" sz="4000" b="1" dirty="0" smtClean="0">
                <a:solidFill>
                  <a:srgbClr val="0070C0"/>
                </a:solidFill>
              </a:rPr>
              <a:t> de </a:t>
            </a:r>
            <a:r>
              <a:rPr lang="cs-CZ" sz="4000" b="1" dirty="0" err="1" smtClean="0">
                <a:solidFill>
                  <a:srgbClr val="0070C0"/>
                </a:solidFill>
              </a:rPr>
              <a:t>Montenegro</a:t>
            </a:r>
            <a:r>
              <a:rPr lang="cs-CZ" sz="4000" b="1" dirty="0" smtClean="0">
                <a:solidFill>
                  <a:srgbClr val="0070C0"/>
                </a:solidFill>
              </a:rPr>
              <a:t>, </a:t>
            </a:r>
            <a:r>
              <a:rPr lang="cs-CZ" sz="4000" b="1" dirty="0" err="1" smtClean="0">
                <a:solidFill>
                  <a:srgbClr val="0070C0"/>
                </a:solidFill>
              </a:rPr>
              <a:t>Pré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smtClean="0">
                <a:solidFill>
                  <a:srgbClr val="0070C0"/>
                </a:solidFill>
              </a:rPr>
              <a:t>– </a:t>
            </a:r>
            <a:r>
              <a:rPr lang="cs-CZ" sz="4000" b="1" dirty="0" err="1" smtClean="0">
                <a:solidFill>
                  <a:srgbClr val="0070C0"/>
                </a:solidFill>
              </a:rPr>
              <a:t>Escolar</a:t>
            </a:r>
            <a:r>
              <a:rPr lang="cs-CZ" sz="4000" b="1" dirty="0" smtClean="0">
                <a:solidFill>
                  <a:srgbClr val="0070C0"/>
                </a:solidFill>
              </a:rPr>
              <a:t> da </a:t>
            </a:r>
            <a:r>
              <a:rPr lang="cs-CZ" sz="4000" b="1" dirty="0" err="1" smtClean="0">
                <a:solidFill>
                  <a:srgbClr val="0070C0"/>
                </a:solidFill>
              </a:rPr>
              <a:t>Ilka</a:t>
            </a:r>
            <a:r>
              <a:rPr lang="cs-CZ" sz="4000" b="1" dirty="0" smtClean="0">
                <a:solidFill>
                  <a:srgbClr val="0070C0"/>
                </a:solidFill>
              </a:rPr>
              <a:t> </a:t>
            </a:r>
            <a:r>
              <a:rPr lang="cs-CZ" sz="4000" b="1" dirty="0" err="1" smtClean="0">
                <a:solidFill>
                  <a:srgbClr val="0070C0"/>
                </a:solidFill>
              </a:rPr>
              <a:t>Ancâo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Mgr. Monika Ždánská, Mgr. Henrieta Krausová 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3201" y="2070021"/>
            <a:ext cx="1938696" cy="30604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00250"/>
            <a:ext cx="2158171" cy="30055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154" y="2042587"/>
            <a:ext cx="3456732" cy="24325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01" y="4209902"/>
            <a:ext cx="3517697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46484"/>
            <a:ext cx="10515600" cy="523047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Státní mateřská škola umístěná poblíž pláže. Je určena především pro děti migrantů a děti ze sociálně slabých rodin. </a:t>
            </a:r>
          </a:p>
          <a:p>
            <a:r>
              <a:rPr lang="cs-CZ" dirty="0" smtClean="0"/>
              <a:t>Nehradí se zde školné. Řetězec škol </a:t>
            </a:r>
            <a:r>
              <a:rPr lang="cs-CZ" dirty="0" err="1" smtClean="0"/>
              <a:t>Montenegro</a:t>
            </a:r>
            <a:r>
              <a:rPr lang="cs-CZ" dirty="0" smtClean="0"/>
              <a:t> a radnice do MŠ příliš neinvestuje. Rodiče si hradí obědy. </a:t>
            </a:r>
          </a:p>
          <a:p>
            <a:r>
              <a:rPr lang="cs-CZ" dirty="0" smtClean="0"/>
              <a:t>Vybavení mateřské školy je velmi jednoduché. Pomůcky byly opotřebené. Díky nadšení pana učitele mají děti na betonovém dvorku jednoduché herní prvky (nakresleného skákacího panáka, aj.) a záhonky v podobě plastových lahví pro pěstování bylinek. Přesto byla ve třídě interaktivní tabule. </a:t>
            </a:r>
          </a:p>
          <a:p>
            <a:r>
              <a:rPr lang="cs-CZ" dirty="0" smtClean="0"/>
              <a:t>Při práci s dětmi s OMJ nevyužívají speciální metody, přizpůsobují se potřebám dětí. Třída je rozdělena na pracovní koutky podle zaměření (lego, výtvarné aktivity, stavebnice, rozumový rozvoj). Děti si samy vybírají činnost. </a:t>
            </a:r>
          </a:p>
          <a:p>
            <a:r>
              <a:rPr lang="cs-CZ" dirty="0" smtClean="0"/>
              <a:t>Ve třídě je 17 dětí. Působí zde jeden pedagog a asistent pedagoga. </a:t>
            </a:r>
          </a:p>
          <a:p>
            <a:r>
              <a:rPr lang="cs-CZ" dirty="0" smtClean="0"/>
              <a:t>Veliká fluktuace dětí. </a:t>
            </a:r>
          </a:p>
          <a:p>
            <a:r>
              <a:rPr lang="cs-CZ" dirty="0" smtClean="0"/>
              <a:t>Nedostatek personálu, ovlivňuje provozní dobu mateřské školy.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38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042" y="636790"/>
            <a:ext cx="3449647" cy="259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95" y="696922"/>
            <a:ext cx="3137951" cy="388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490" y="2432860"/>
            <a:ext cx="3794983" cy="424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490" y="636790"/>
            <a:ext cx="3031554" cy="1944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44079" y="4703866"/>
            <a:ext cx="302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Interaktivní tabule </a:t>
            </a:r>
            <a:endParaRPr lang="cs-CZ" sz="2800" b="1" dirty="0">
              <a:solidFill>
                <a:srgbClr val="FFC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04084" y="2432860"/>
            <a:ext cx="1909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Jídelna</a:t>
            </a:r>
            <a:endParaRPr lang="cs-CZ" sz="2800" b="1" dirty="0">
              <a:solidFill>
                <a:srgbClr val="FFC0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042" y="3327476"/>
            <a:ext cx="3469465" cy="3276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055" y="5523476"/>
            <a:ext cx="322698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0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Inspirace do naší praxe 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Nabízené činnosti dětem s OMJ  formou pracovní koutů – center aktivit podle různého zaměření – možnost výběru činností. Pro děti s OMJ podpora jejich jistoty. Vybírají si činnost, kterou dobře zvládají a je zde větší možnost individuální práce s dítětem.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 takto může vypadat jedno z center aktivit.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" b="14620"/>
          <a:stretch/>
        </p:blipFill>
        <p:spPr>
          <a:xfrm>
            <a:off x="8360776" y="2241789"/>
            <a:ext cx="2993024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5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8" y="198000"/>
            <a:ext cx="8880000" cy="666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292" y="5242420"/>
            <a:ext cx="6242845" cy="161558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999873" y="978569"/>
            <a:ext cx="6627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FFC000"/>
                </a:solidFill>
              </a:rPr>
              <a:t>DĚKUJEME ZA POZORNOST </a:t>
            </a:r>
            <a:endParaRPr lang="cs-CZ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835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566</Words>
  <Application>Microsoft Office PowerPoint</Application>
  <PresentationFormat>Širokoúhlá obrazovka</PresentationFormat>
  <Paragraphs>33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   OP PPR, ZŠ a MŠ Chodov – pražské šablony III, CZ.07.4.68/0.0/0.0/19_071/0001865</vt:lpstr>
      <vt:lpstr>Systém školství v Portugalsku </vt:lpstr>
      <vt:lpstr>Vzdělávání žáků s odlišným mateřským jazykem</vt:lpstr>
      <vt:lpstr>Agrupamento de Escolas de Montenegro, Pré – Escolar da Ilka Ancâo Mgr. Monika Ždánská, Mgr. Henrieta Krausová </vt:lpstr>
      <vt:lpstr>Prezentace aplikace PowerPoint</vt:lpstr>
      <vt:lpstr>Prezentace aplikace PowerPoint</vt:lpstr>
      <vt:lpstr>Inspirace do naší praxe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PPR, ZŠ a MŠ Chodov – pražské šablony III</dc:title>
  <dc:creator>zskv</dc:creator>
  <cp:lastModifiedBy>jd</cp:lastModifiedBy>
  <cp:revision>7</cp:revision>
  <dcterms:created xsi:type="dcterms:W3CDTF">2023-07-13T09:47:58Z</dcterms:created>
  <dcterms:modified xsi:type="dcterms:W3CDTF">2023-08-01T08:52:51Z</dcterms:modified>
</cp:coreProperties>
</file>