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2" r:id="rId5"/>
    <p:sldId id="265" r:id="rId6"/>
    <p:sldId id="263" r:id="rId7"/>
    <p:sldId id="266" r:id="rId8"/>
    <p:sldId id="267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gPH0Ah0sHUZ/+SL8PtGhO+inpN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469" y="643934"/>
            <a:ext cx="10547061" cy="286602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319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>
              <a:buClr>
                <a:srgbClr val="002060"/>
              </a:buClr>
              <a:buSzPct val="193548"/>
            </a:pP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b="1" dirty="0">
                <a:solidFill>
                  <a:srgbClr val="002060"/>
                </a:solidFill>
              </a:rPr>
              <a:t/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sz="3100" b="1" dirty="0">
                <a:solidFill>
                  <a:srgbClr val="002060"/>
                </a:solidFill>
              </a:rPr>
              <a:t>OP PPR, ZŠ a MŠ Chodov – pražské šablony </a:t>
            </a:r>
            <a:r>
              <a:rPr lang="cs-CZ" sz="3100" b="1" dirty="0" smtClean="0">
                <a:solidFill>
                  <a:srgbClr val="002060"/>
                </a:solidFill>
              </a:rPr>
              <a:t>III,</a:t>
            </a:r>
            <a:br>
              <a:rPr lang="cs-CZ" sz="3100" b="1" dirty="0" smtClean="0">
                <a:solidFill>
                  <a:srgbClr val="002060"/>
                </a:solidFill>
              </a:rPr>
            </a:br>
            <a:r>
              <a:rPr lang="cs-CZ" sz="3100" b="1" dirty="0">
                <a:solidFill>
                  <a:srgbClr val="002060"/>
                </a:solidFill>
              </a:rPr>
              <a:t>CZ.07.4.68/0.0/0.0/19_071/0001865</a:t>
            </a:r>
            <a:endParaRPr sz="3100" b="1" dirty="0">
              <a:solidFill>
                <a:srgbClr val="002060"/>
              </a:solidFill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1524000" y="4544704"/>
            <a:ext cx="9144000" cy="167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cs-CZ" sz="2800" b="1" dirty="0">
                <a:solidFill>
                  <a:srgbClr val="002060"/>
                </a:solidFill>
              </a:rPr>
              <a:t>Stáž Portugalsko, Faro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cs-CZ" sz="2800" b="1" dirty="0">
                <a:solidFill>
                  <a:srgbClr val="002060"/>
                </a:solidFill>
              </a:rPr>
              <a:t>24. 4. – 28. 4. 2023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None/>
            </a:pPr>
            <a:r>
              <a:rPr lang="cs-CZ" sz="2800" b="1" dirty="0">
                <a:solidFill>
                  <a:srgbClr val="002060"/>
                </a:solidFill>
              </a:rPr>
              <a:t>Mgr. Lenka Zábranská, Petra </a:t>
            </a:r>
            <a:r>
              <a:rPr lang="cs-CZ" sz="2800" b="1" dirty="0" smtClean="0">
                <a:solidFill>
                  <a:srgbClr val="002060"/>
                </a:solidFill>
              </a:rPr>
              <a:t>Kavková 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cs-CZ" sz="3200" b="1" i="1" dirty="0">
                <a:solidFill>
                  <a:srgbClr val="002060"/>
                </a:solidFill>
              </a:rPr>
              <a:t>Portugalský vzdělávací systém </a:t>
            </a:r>
            <a:endParaRPr sz="3200" b="1" i="1" dirty="0">
              <a:solidFill>
                <a:srgbClr val="002060"/>
              </a:solidFill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3800" y="387813"/>
            <a:ext cx="1890000" cy="12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838200" y="1713376"/>
            <a:ext cx="10515600" cy="4463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 dirty="0"/>
              <a:t>V Portugalsku jsou školy státní, polostátní i soukromé na všech úrovních vzdělávání.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 dirty="0"/>
              <a:t>Povinná školní docházka 12 tříd ( I. stupeň 1. až 4. třída, II. stupeň 5. a 6. třída, III. Stupeň 7. </a:t>
            </a:r>
            <a:r>
              <a:rPr lang="cs-CZ" sz="2000" dirty="0" smtClean="0"/>
              <a:t>až </a:t>
            </a:r>
            <a:r>
              <a:rPr lang="cs-CZ" sz="2000" dirty="0"/>
              <a:t>9. třída, střední škola 3 roky.)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 dirty="0"/>
              <a:t>Matky dostávají podporu v mateřství 3 – 5 měsíců. Od 5 měsíců dítěte využívají jesle</a:t>
            </a:r>
            <a:r>
              <a:rPr lang="cs-CZ" sz="2000" dirty="0" smtClean="0"/>
              <a:t>.</a:t>
            </a:r>
            <a:endParaRPr dirty="0"/>
          </a:p>
          <a:p>
            <a:pPr marL="228600" lvl="0" indent="-228600">
              <a:buSzPct val="100000"/>
            </a:pPr>
            <a:r>
              <a:rPr lang="cs-CZ" sz="1900" dirty="0"/>
              <a:t>Od 3 let děti navštěvují mateřskou školu. Vzhledem k nedostatečné kapacitě je běžnou praxí, že matky jakmile zjistí, že jsou těhotné zapisují dítě do jeslí</a:t>
            </a:r>
            <a:endParaRPr sz="19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 dirty="0"/>
              <a:t>Většina škol má ucelenou koncepci již od mateřské školy. Kurikula na sebe navazují. Závazné jsou výstupy.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 dirty="0"/>
              <a:t>Pro přijetí na vysokou školu je nutné mít dobré výsledky po celou dobu středoškolského studia. Přestup v 17 letech. Hodnocení se průměrem za poslední tři roky studia (9. až 12. třída) 20 – 10 % pozitivní škála, 9,5 – 0 % negativní škála. Pokud student nemá požadovaný průměr přijímací zkoušky na VŠ nedělá. Studenti podmínky pro přijetí znají předem.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 dirty="0"/>
              <a:t>Velikým problémem školství v Portugalsku jsou časté a dlouhé stávky pedagogů – systém umístěnek. (Učitelé, včetně absolventů se zapisují do online sytému, který je umístí podle délky praxe na místo svého působení. Pokud jsou oba rodiči pedagogy, mže dojít k rozdělení rodin). Dalším důvodem je nedostatečné finanční ohodnocení učitelů. </a:t>
            </a:r>
            <a:endParaRPr dirty="0"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cs-CZ" sz="3200" b="1" i="1" dirty="0">
                <a:solidFill>
                  <a:srgbClr val="002060"/>
                </a:solidFill>
              </a:rPr>
              <a:t>Vzdělávání žáků s OMJ </a:t>
            </a:r>
            <a:endParaRPr sz="3200" b="1" i="1" dirty="0">
              <a:solidFill>
                <a:srgbClr val="002060"/>
              </a:solidFill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Děti/žáci s OMJ jsou zařazováni do běžných tříd.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Začleňování se děje formou přirozeného učení.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Formy a metody jsou odlišné podle druhu škol.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V mateřských školách se příliš nevyužívají speciální pomůcky.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V navštívených školách působili ve třídě jeden pedagog, kvalifikovaný asistent pedagoga a sdílený asistent pedagoga pro více tříd.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Asistenti pedagoga dopomáhají podle potřeby dětem s OMJ. 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00" name="Google Shape;100;p3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3127" r="5088" b="-1"/>
          <a:stretch/>
        </p:blipFill>
        <p:spPr>
          <a:xfrm>
            <a:off x="8451326" y="952107"/>
            <a:ext cx="1776756" cy="241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cs-CZ" sz="32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Jardim</a:t>
            </a:r>
            <a:r>
              <a:rPr lang="cs-CZ" sz="3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cs-CZ" sz="32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Escola</a:t>
            </a:r>
            <a:r>
              <a:rPr lang="cs-CZ" sz="3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32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Joao</a:t>
            </a:r>
            <a:r>
              <a:rPr lang="cs-CZ" sz="3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Deus Faro </a:t>
            </a:r>
            <a:r>
              <a:rPr lang="cs-CZ" sz="3200" b="1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cs-CZ" sz="3200" b="1" i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2400" i="1" dirty="0" smtClean="0">
                <a:latin typeface="Calibri"/>
                <a:ea typeface="Calibri"/>
                <a:cs typeface="Calibri"/>
                <a:sym typeface="Calibri"/>
              </a:rPr>
              <a:t>Mgr</a:t>
            </a:r>
            <a:r>
              <a:rPr lang="cs-CZ" sz="2400" i="1" dirty="0">
                <a:latin typeface="Calibri"/>
                <a:ea typeface="Calibri"/>
                <a:cs typeface="Calibri"/>
                <a:sym typeface="Calibri"/>
              </a:rPr>
              <a:t>. Lenka Zábranská, Petra Kavková </a:t>
            </a:r>
            <a:endParaRPr sz="2400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30243" y="2022681"/>
            <a:ext cx="3456001" cy="25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149020" y="3678682"/>
            <a:ext cx="3456001" cy="2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5">
            <a:alphaModFix/>
          </a:blip>
          <a:srcRect b="11055"/>
          <a:stretch/>
        </p:blipFill>
        <p:spPr>
          <a:xfrm>
            <a:off x="7220180" y="4424468"/>
            <a:ext cx="3648000" cy="243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1"/>
          <a:stretch/>
        </p:blipFill>
        <p:spPr>
          <a:xfrm>
            <a:off x="6299799" y="1466344"/>
            <a:ext cx="5078044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>
            <a:spLocks noGrp="1"/>
          </p:cNvSpPr>
          <p:nvPr>
            <p:ph type="body" idx="1"/>
          </p:nvPr>
        </p:nvSpPr>
        <p:spPr>
          <a:xfrm>
            <a:off x="838200" y="914400"/>
            <a:ext cx="10515600" cy="526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Polosoukromá škola s mateřskou školou pro děti od 3 do 5 let, a I. stupněm základní školy 1. až 4. třída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Financovaná z příspěvků rodičů (výše příspěvku se určuje podle příjmu rodičů) a státních příspěvků.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Škola si zakládá na rituálech a rodinném přístupu (ranní scházení a společné zpívání hymny)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Děti/žáci postupně po dobu docházky pracují s jednotlivými pedagogy (pedagog nepostupuje s dětmi)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Velmi úzká spolupráce s rodiči. Předání určitých povinností na rodiče. Pravidelné týdenní konzultace.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Škola má výbornou pověst. Každoroční převis zájemců o přijetí. Veliká úspěšnost při přijetí na střední školy.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Děti se učí ve 4 letech psát číslice a počítat. Od pěti let se učí psát písmena a číst.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Slovní hodnocení dětí v mateřské škole 3x ročně.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8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439" y="3557182"/>
            <a:ext cx="3312000" cy="24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980" r="41491"/>
          <a:stretch/>
        </p:blipFill>
        <p:spPr>
          <a:xfrm rot="5400000">
            <a:off x="4869768" y="176639"/>
            <a:ext cx="2460282" cy="3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8"/>
          <p:cNvSpPr txBox="1"/>
          <p:nvPr/>
        </p:nvSpPr>
        <p:spPr>
          <a:xfrm>
            <a:off x="989169" y="5579517"/>
            <a:ext cx="24901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Společné prostory </a:t>
            </a:r>
            <a:endParaRPr sz="2000" b="1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8"/>
          <p:cNvSpPr txBox="1"/>
          <p:nvPr/>
        </p:nvSpPr>
        <p:spPr>
          <a:xfrm>
            <a:off x="4467669" y="2584228"/>
            <a:ext cx="38899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Knihovna pro předškolní děti </a:t>
            </a:r>
            <a:endParaRPr sz="2000" b="1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526" y="3672851"/>
            <a:ext cx="4176000" cy="225266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735605" y="5502572"/>
            <a:ext cx="1643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Portfolia dětí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323" y="623604"/>
            <a:ext cx="3636000" cy="2455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323" y="2583879"/>
            <a:ext cx="2981202" cy="5425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7412" y="3557182"/>
            <a:ext cx="2952000" cy="24003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876" y="638498"/>
            <a:ext cx="3348000" cy="2513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cs-CZ" sz="3200" b="1" i="1">
                <a:solidFill>
                  <a:srgbClr val="002060"/>
                </a:solidFill>
              </a:rPr>
              <a:t>Inspirace pro nás – přínos stáže </a:t>
            </a:r>
            <a:endParaRPr sz="3200" b="1" i="1">
              <a:solidFill>
                <a:srgbClr val="002060"/>
              </a:solidFill>
            </a:endParaRPr>
          </a:p>
        </p:txBody>
      </p:sp>
      <p:sp>
        <p:nvSpPr>
          <p:cNvPr id="171" name="Google Shape;17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Vedení strukturovaných portfolií dětí podle jednotlivých oblastí.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Slovní hodnocení dětí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Zajímavé metody práce s dětmi s OMJ, respektování jejich rodného jazyka.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Úzká spolupráce s rodiči a důsledné vyžadování jejich nastavených povinností.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 dirty="0"/>
              <a:t>Sdílení zkušeností </a:t>
            </a:r>
            <a:r>
              <a:rPr lang="cs-CZ" dirty="0" smtClean="0"/>
              <a:t>a </a:t>
            </a:r>
            <a:r>
              <a:rPr lang="cs-CZ" smtClean="0"/>
              <a:t>úzká spolupráce mezi </a:t>
            </a:r>
            <a:r>
              <a:rPr lang="cs-CZ" dirty="0"/>
              <a:t>pedagogy vzájemně.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158" y="2103300"/>
            <a:ext cx="5040002" cy="378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2"/>
          <p:cNvPicPr preferRelativeResize="0"/>
          <p:nvPr/>
        </p:nvPicPr>
        <p:blipFill rotWithShape="1">
          <a:blip r:embed="rId4">
            <a:alphaModFix/>
          </a:blip>
          <a:srcRect t="33407" b="6767"/>
          <a:stretch/>
        </p:blipFill>
        <p:spPr>
          <a:xfrm>
            <a:off x="6058479" y="514145"/>
            <a:ext cx="5215177" cy="23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2"/>
          <p:cNvSpPr/>
          <p:nvPr/>
        </p:nvSpPr>
        <p:spPr>
          <a:xfrm>
            <a:off x="1294320" y="728616"/>
            <a:ext cx="42771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cs-CZ" sz="28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ĚKUJEME ZA POZORNOST </a:t>
            </a:r>
            <a:endParaRPr sz="2800" b="1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0356" y="4655662"/>
            <a:ext cx="6245104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2"/>
          <p:cNvSpPr txBox="1"/>
          <p:nvPr/>
        </p:nvSpPr>
        <p:spPr>
          <a:xfrm>
            <a:off x="6183356" y="3311539"/>
            <a:ext cx="5352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Základní škola a mateřská škola Chodov, Praha 4, Květnového vítězství 57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618</Words>
  <Application>Microsoft Office PowerPoint</Application>
  <PresentationFormat>Širokoúhlá obrazovka</PresentationFormat>
  <Paragraphs>42</Paragraphs>
  <Slides>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Arial</vt:lpstr>
      <vt:lpstr>Calibri</vt:lpstr>
      <vt:lpstr>Motiv Office</vt:lpstr>
      <vt:lpstr>                                         OP PPR, ZŠ a MŠ Chodov – pražské šablony III, CZ.07.4.68/0.0/0.0/19_071/0001865</vt:lpstr>
      <vt:lpstr>Portugalský vzdělávací systém </vt:lpstr>
      <vt:lpstr>Vzdělávání žáků s OMJ </vt:lpstr>
      <vt:lpstr>Jardim – Escola Joao de Deus Faro  Mgr. Lenka Zábranská, Petra Kavková </vt:lpstr>
      <vt:lpstr>Prezentace aplikace PowerPoint</vt:lpstr>
      <vt:lpstr>Prezentace aplikace PowerPoint</vt:lpstr>
      <vt:lpstr>Inspirace pro nás – přínos stáže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 PPR, ZŠ a MŠ Chodov – pražské šablony III</dc:title>
  <dc:creator>zskv</dc:creator>
  <cp:lastModifiedBy>jd</cp:lastModifiedBy>
  <cp:revision>9</cp:revision>
  <dcterms:created xsi:type="dcterms:W3CDTF">2023-07-12T17:04:23Z</dcterms:created>
  <dcterms:modified xsi:type="dcterms:W3CDTF">2023-08-01T08:52:24Z</dcterms:modified>
</cp:coreProperties>
</file>